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9"/>
  </p:notesMasterIdLst>
  <p:handoutMasterIdLst>
    <p:handoutMasterId r:id="rId20"/>
  </p:handoutMasterIdLst>
  <p:sldIdLst>
    <p:sldId id="362" r:id="rId2"/>
    <p:sldId id="344" r:id="rId3"/>
    <p:sldId id="363" r:id="rId4"/>
    <p:sldId id="361" r:id="rId5"/>
    <p:sldId id="347" r:id="rId6"/>
    <p:sldId id="364" r:id="rId7"/>
    <p:sldId id="365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88" d="100"/>
          <a:sy n="88" d="100"/>
        </p:scale>
        <p:origin x="708" y="96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4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968" y="1"/>
            <a:ext cx="10972800" cy="943429"/>
          </a:xfrm>
        </p:spPr>
        <p:txBody>
          <a:bodyPr/>
          <a:lstStyle>
            <a:lvl1pPr>
              <a:defRPr sz="4400"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 sz="2400">
                <a:latin typeface="Franklin Gothic Book" panose="020B0503020102020204" pitchFamily="34" charset="0"/>
              </a:defRPr>
            </a:lvl3pPr>
            <a:lvl4pPr>
              <a:defRPr sz="2000">
                <a:latin typeface="Franklin Gothic Book" panose="020B0503020102020204" pitchFamily="34" charset="0"/>
              </a:defRPr>
            </a:lvl4pPr>
            <a:lvl5pPr>
              <a:defRPr sz="20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7472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2pPr>
            <a:lvl3pPr marL="694944" indent="0">
              <a:buNone/>
              <a:defRPr sz="1216">
                <a:solidFill>
                  <a:schemeClr val="tx1">
                    <a:tint val="75000"/>
                  </a:schemeClr>
                </a:solidFill>
              </a:defRPr>
            </a:lvl3pPr>
            <a:lvl4pPr marL="1042416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4pPr>
            <a:lvl5pPr marL="1389888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5pPr>
            <a:lvl6pPr marL="1737360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6pPr>
            <a:lvl7pPr marL="2084832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7pPr>
            <a:lvl8pPr marL="2432304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8pPr>
            <a:lvl9pPr marL="2779776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477" y="0"/>
            <a:ext cx="932785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4005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4005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593" y="0"/>
            <a:ext cx="9327851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8258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7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8258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513" y="0"/>
            <a:ext cx="932785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1" y="273056"/>
            <a:ext cx="6815667" cy="57220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55651" y="255821"/>
            <a:ext cx="4011084" cy="1162051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  <a:lvl2pPr marL="347472" indent="0">
              <a:buNone/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766944" y="1435102"/>
            <a:ext cx="3999789" cy="45600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347472" indent="0">
              <a:buNone/>
              <a:defRPr sz="2128"/>
            </a:lvl2pPr>
            <a:lvl3pPr marL="694944" indent="0">
              <a:buNone/>
              <a:defRPr sz="1824"/>
            </a:lvl3pPr>
            <a:lvl4pPr marL="1042416" indent="0">
              <a:buNone/>
              <a:defRPr sz="1520"/>
            </a:lvl4pPr>
            <a:lvl5pPr marL="1389888" indent="0">
              <a:buNone/>
              <a:defRPr sz="1520"/>
            </a:lvl5pPr>
            <a:lvl6pPr marL="1737360" indent="0">
              <a:buNone/>
              <a:defRPr sz="1520"/>
            </a:lvl6pPr>
            <a:lvl7pPr marL="2084832" indent="0">
              <a:buNone/>
              <a:defRPr sz="1520"/>
            </a:lvl7pPr>
            <a:lvl8pPr marL="2432304" indent="0">
              <a:buNone/>
              <a:defRPr sz="1520"/>
            </a:lvl8pPr>
            <a:lvl9pPr marL="2779776" indent="0">
              <a:buNone/>
              <a:defRPr sz="152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7472" indent="0">
              <a:buNone/>
              <a:defRPr sz="912"/>
            </a:lvl2pPr>
            <a:lvl3pPr marL="694944" indent="0">
              <a:buNone/>
              <a:defRPr sz="760"/>
            </a:lvl3pPr>
            <a:lvl4pPr marL="1042416" indent="0">
              <a:buNone/>
              <a:defRPr sz="684"/>
            </a:lvl4pPr>
            <a:lvl5pPr marL="1389888" indent="0">
              <a:buNone/>
              <a:defRPr sz="684"/>
            </a:lvl5pPr>
            <a:lvl6pPr marL="1737360" indent="0">
              <a:buNone/>
              <a:defRPr sz="684"/>
            </a:lvl6pPr>
            <a:lvl7pPr marL="2084832" indent="0">
              <a:buNone/>
              <a:defRPr sz="684"/>
            </a:lvl7pPr>
            <a:lvl8pPr marL="2432304" indent="0">
              <a:buNone/>
              <a:defRPr sz="684"/>
            </a:lvl8pPr>
            <a:lvl9pPr marL="2779776" indent="0">
              <a:buNone/>
              <a:defRPr sz="684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30088"/>
            <a:ext cx="12192000" cy="9186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-1"/>
            <a:ext cx="932785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718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1" y="6582668"/>
            <a:ext cx="2634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  <a:endParaRPr lang="en-US" sz="11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4B794A4A-82CB-447F-A2B3-7FFD593E11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8" b="10421"/>
          <a:stretch/>
        </p:blipFill>
        <p:spPr>
          <a:xfrm>
            <a:off x="8839200" y="6228780"/>
            <a:ext cx="3352800" cy="2922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8446F8-AA60-4512-9896-9F1C84A02A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IMS2018 </a:t>
            </a:r>
          </a:p>
          <a:p>
            <a:r>
              <a:rPr lang="en-US" b="1" dirty="0"/>
              <a:t>Oral Presentation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83355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dirty="0"/>
              <a:t>Use short phrases, not long sentences</a:t>
            </a:r>
          </a:p>
          <a:p>
            <a:pPr>
              <a:lnSpc>
                <a:spcPct val="115000"/>
              </a:lnSpc>
              <a:defRPr/>
            </a:pPr>
            <a:r>
              <a:rPr lang="en-US" dirty="0"/>
              <a:t>Use Arial (or similar) sans serif font</a:t>
            </a:r>
          </a:p>
          <a:p>
            <a:pPr lvl="1">
              <a:buFont typeface="Arial" charset="0"/>
              <a:buChar char="-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line uses Arial 24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-"/>
              <a:defRPr/>
            </a:pPr>
            <a:r>
              <a:rPr lang="en-US" sz="2400" dirty="0">
                <a:latin typeface="Helvetica" pitchFamily="34" charset="0"/>
              </a:rPr>
              <a:t>This line uses Helvetica 24 </a:t>
            </a:r>
            <a:r>
              <a:rPr lang="en-US" sz="2400" dirty="0" err="1">
                <a:latin typeface="Helvetica" pitchFamily="34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Helvetica" pitchFamily="34" charset="0"/>
            </a:endParaRPr>
          </a:p>
          <a:p>
            <a:pPr lvl="1">
              <a:buFont typeface="Arial" charset="0"/>
              <a:buChar char="-"/>
              <a:defRPr/>
            </a:pPr>
            <a:r>
              <a:rPr lang="en-US" sz="2400" dirty="0">
                <a:latin typeface="Calibri" pitchFamily="34" charset="0"/>
              </a:rPr>
              <a:t>This is Calibri 24 </a:t>
            </a:r>
            <a:r>
              <a:rPr lang="en-US" sz="2400" dirty="0" err="1">
                <a:latin typeface="Calibri" pitchFamily="34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-"/>
              <a:defRPr/>
            </a:pPr>
            <a:r>
              <a:rPr lang="en-US" dirty="0"/>
              <a:t>The rest of the document uses Franklin Gothic Book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US" dirty="0"/>
              <a:t>28 Point or larger for titles</a:t>
            </a:r>
            <a:endParaRPr lang="en-US" i="1" dirty="0"/>
          </a:p>
          <a:p>
            <a:pPr>
              <a:lnSpc>
                <a:spcPct val="115000"/>
              </a:lnSpc>
              <a:defRPr/>
            </a:pPr>
            <a:r>
              <a:rPr lang="en-US" sz="1600" dirty="0"/>
              <a:t>This font is 16 pt.  If you use fonts that are smaller than 18 </a:t>
            </a:r>
            <a:r>
              <a:rPr lang="en-US" sz="1600" dirty="0" err="1"/>
              <a:t>pt</a:t>
            </a:r>
            <a:r>
              <a:rPr lang="en-US" sz="1600" dirty="0"/>
              <a:t>, people in the back of the room cannot read your slide.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out for: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targeted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Limit ~ 9 lines of text</a:t>
            </a:r>
          </a:p>
          <a:p>
            <a:r>
              <a:rPr lang="en-US" dirty="0"/>
              <a:t>Limit ~ 7 words per line</a:t>
            </a:r>
          </a:p>
          <a:p>
            <a:r>
              <a:rPr lang="en-US" dirty="0"/>
              <a:t>Slides sized for “</a:t>
            </a:r>
            <a:r>
              <a:rPr lang="en-US" altLang="ja-JP" dirty="0"/>
              <a:t>On Screen Show”</a:t>
            </a:r>
          </a:p>
          <a:p>
            <a:r>
              <a:rPr lang="en-US" dirty="0">
                <a:highlight>
                  <a:srgbClr val="FFFF00"/>
                </a:highlight>
              </a:rPr>
              <a:t>Slide orientation:  Landscape (16:9)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pPr lvl="1"/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/>
              <a:t>Background:  White</a:t>
            </a:r>
          </a:p>
          <a:p>
            <a:pPr lvl="1"/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, or </a:t>
            </a:r>
            <a:r>
              <a:rPr lang="en-US" dirty="0">
                <a:solidFill>
                  <a:srgbClr val="00FFFF"/>
                </a:solidFill>
                <a:ea typeface="ＭＳ Ｐゴシック" pitchFamily="34" charset="-128"/>
              </a:rPr>
              <a:t>cyan</a:t>
            </a:r>
            <a:r>
              <a:rPr lang="en-US" dirty="0"/>
              <a:t> lettering and lines are unreadable when projected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Slides should display without delay</a:t>
            </a:r>
          </a:p>
          <a:p>
            <a:r>
              <a:rPr lang="en-US" dirty="0"/>
              <a:t>Do not distract the audience with 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large font sizes including axes labels</a:t>
            </a:r>
          </a:p>
          <a:p>
            <a:r>
              <a:rPr lang="en-US" dirty="0"/>
              <a:t>You do not need to apologize for presenting an</a:t>
            </a:r>
            <a:r>
              <a:rPr lang="ja-JP" altLang="en-US" dirty="0"/>
              <a:t>“</a:t>
            </a:r>
            <a:r>
              <a:rPr lang="en-US" altLang="ja-JP" dirty="0"/>
              <a:t>eye chart</a:t>
            </a:r>
            <a:r>
              <a:rPr lang="ja-JP" altLang="en-US" dirty="0"/>
              <a:t>”</a:t>
            </a:r>
            <a:r>
              <a:rPr lang="en-US" altLang="ja-JP" dirty="0"/>
              <a:t> if you do not present one.</a:t>
            </a:r>
          </a:p>
          <a:p>
            <a:endParaRPr lang="en-US" altLang="ja-JP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05000" y="1458315"/>
            <a:ext cx="8229600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This presentation provides the recommended guidelines for preparation of the IMS2018 Podium Presentations, and is an electronic template.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The file you are reading has settings, colors, and fonts that make it easy to read.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You may edit this file and replace our slides with your presentation’s contents.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480128" y="-14514"/>
            <a:ext cx="6934200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/>
              <a:t>Purpose of this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2190755" y="3293633"/>
            <a:ext cx="7810501" cy="226897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83355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41287" y="810207"/>
            <a:ext cx="4486275" cy="583047"/>
          </a:xfrm>
        </p:spPr>
        <p:txBody>
          <a:bodyPr/>
          <a:lstStyle/>
          <a:p>
            <a:r>
              <a:rPr lang="en-US" dirty="0"/>
              <a:t>WE1A-4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836962" y="1861662"/>
            <a:ext cx="8518072" cy="2142877"/>
          </a:xfrm>
        </p:spPr>
        <p:txBody>
          <a:bodyPr>
            <a:noAutofit/>
          </a:bodyPr>
          <a:lstStyle/>
          <a:p>
            <a:r>
              <a:rPr lang="en-US" dirty="0"/>
              <a:t>A 29-30GHz 64-element Active Phased Array for 5G Application</a:t>
            </a:r>
          </a:p>
          <a:p>
            <a:endParaRPr lang="en-US" dirty="0"/>
          </a:p>
          <a:p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2190753" y="3656426"/>
            <a:ext cx="7810501" cy="226897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/>
              <a:t>K. Bao</a:t>
            </a:r>
            <a:r>
              <a:rPr lang="en-US" b="1" baseline="30000" dirty="0"/>
              <a:t>1</a:t>
            </a:r>
            <a:r>
              <a:rPr lang="en-US" b="1" dirty="0"/>
              <a:t>, J. Zhou</a:t>
            </a:r>
            <a:r>
              <a:rPr lang="en-US" b="1" baseline="30000" dirty="0"/>
              <a:t>1,2</a:t>
            </a:r>
            <a:r>
              <a:rPr lang="en-US" b="1" dirty="0"/>
              <a:t>, L. Wang</a:t>
            </a:r>
            <a:r>
              <a:rPr lang="en-US" b="1" baseline="30000" dirty="0"/>
              <a:t>1</a:t>
            </a:r>
            <a:r>
              <a:rPr lang="en-US" b="1" dirty="0"/>
              <a:t>, A. Sun</a:t>
            </a:r>
            <a:r>
              <a:rPr lang="en-US" b="1" baseline="30000" dirty="0"/>
              <a:t>1</a:t>
            </a:r>
            <a:r>
              <a:rPr lang="en-US" b="1" dirty="0"/>
              <a:t>, Q. Zhang</a:t>
            </a:r>
            <a:r>
              <a:rPr lang="en-US" b="1" baseline="30000" dirty="0"/>
              <a:t>1</a:t>
            </a:r>
            <a:r>
              <a:rPr lang="en-US" b="1" dirty="0"/>
              <a:t>, and Y. Shen</a:t>
            </a:r>
            <a:r>
              <a:rPr lang="en-US" b="1" baseline="30000" dirty="0"/>
              <a:t>1,2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/>
              <a:t>1</a:t>
            </a:r>
            <a:r>
              <a:rPr lang="en-US" sz="2600" b="1" dirty="0"/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/>
              <a:t>2</a:t>
            </a:r>
            <a:r>
              <a:rPr lang="en-US" sz="2600" b="1" dirty="0"/>
              <a:t>Science and Technology on Monolithic Integration Circuits and Modules Laboratory, Nanjing, China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83355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69042">
            <a:off x="7193945" y="840114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For Student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38300" y="783136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75757" y="3141233"/>
            <a:ext cx="8240486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/>
              <a:t>Add badge in the upper left corner of title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For Industry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38300" y="783136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64876" y="3141233"/>
            <a:ext cx="8262257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/>
              <a:t>Add badge in the upper left corner of title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4" y="182218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For Advanced Practice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38300" y="783136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92089" y="3767697"/>
            <a:ext cx="8207829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/>
              <a:t>Add badge in the upper left corner of title slide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Master!!!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are allowed only on the title slide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</a:t>
            </a:r>
            <a:r>
              <a:rPr lang="en-US" dirty="0">
                <a:solidFill>
                  <a:srgbClr val="FF0000"/>
                </a:solidFill>
              </a:rPr>
              <a:t>WE1A-4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2" y="6582668"/>
            <a:ext cx="197575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ea typeface="Arial" charset="0"/>
              </a:rPr>
              <a:t>WE1A-4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7400" y="3472543"/>
            <a:ext cx="1578429" cy="311012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S2017_OP_r1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14946</TotalTime>
  <Words>567</Words>
  <Application>Microsoft Office PowerPoint</Application>
  <PresentationFormat>Widescreen</PresentationFormat>
  <Paragraphs>111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Franklin Gothic Book</vt:lpstr>
      <vt:lpstr>Franklin Gothic Medium</vt:lpstr>
      <vt:lpstr>Helvetica</vt:lpstr>
      <vt:lpstr>HGｺﾞｼｯｸE</vt:lpstr>
      <vt:lpstr>Wingdings</vt:lpstr>
      <vt:lpstr>IMS2017_OP_r1ac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Edit the Slide Master!!!</vt:lpstr>
      <vt:lpstr>Typical Presentation Flow</vt:lpstr>
      <vt:lpstr>Style Guidelines</vt:lpstr>
      <vt:lpstr>Special Fonts or Symbols</vt:lpstr>
      <vt:lpstr>Style Guidelines (Cont’d)</vt:lpstr>
      <vt:lpstr>Contrast</vt:lpstr>
      <vt:lpstr>Display Speed</vt:lpstr>
      <vt:lpstr>Diagrams</vt:lpstr>
      <vt:lpstr>Graphs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Mohammad-Reza Tofighi</cp:lastModifiedBy>
  <cp:revision>576</cp:revision>
  <cp:lastPrinted>2015-10-12T17:01:40Z</cp:lastPrinted>
  <dcterms:created xsi:type="dcterms:W3CDTF">2011-11-17T21:50:28Z</dcterms:created>
  <dcterms:modified xsi:type="dcterms:W3CDTF">2018-03-30T02:06:49Z</dcterms:modified>
</cp:coreProperties>
</file>