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17"/>
  </p:notesMasterIdLst>
  <p:handoutMasterIdLst>
    <p:handoutMasterId r:id="rId18"/>
  </p:handoutMasterIdLst>
  <p:sldIdLst>
    <p:sldId id="363" r:id="rId2"/>
    <p:sldId id="390" r:id="rId3"/>
    <p:sldId id="391" r:id="rId4"/>
    <p:sldId id="364" r:id="rId5"/>
    <p:sldId id="366" r:id="rId6"/>
    <p:sldId id="372" r:id="rId7"/>
    <p:sldId id="381" r:id="rId8"/>
    <p:sldId id="382" r:id="rId9"/>
    <p:sldId id="383" r:id="rId10"/>
    <p:sldId id="384" r:id="rId11"/>
    <p:sldId id="385" r:id="rId12"/>
    <p:sldId id="386" r:id="rId13"/>
    <p:sldId id="387" r:id="rId14"/>
    <p:sldId id="388" r:id="rId15"/>
    <p:sldId id="389" r:id="rId16"/>
  </p:sldIdLst>
  <p:sldSz cx="9144000" cy="6858000" type="screen4x3"/>
  <p:notesSz cx="68580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805">
          <p15:clr>
            <a:srgbClr val="A4A3A4"/>
          </p15:clr>
        </p15:guide>
        <p15:guide id="3" orient="horz" pos="1067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  <p15:guide id="3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, Katie (SEA-CRE)" initials="JK(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99"/>
    <a:srgbClr val="0033CC"/>
    <a:srgbClr val="FFFFFF"/>
    <a:srgbClr val="9CBB4D"/>
    <a:srgbClr val="0B4F98"/>
    <a:srgbClr val="40AAB8"/>
    <a:srgbClr val="1E6A7F"/>
    <a:srgbClr val="1D6176"/>
    <a:srgbClr val="6FBF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69" autoAdjust="0"/>
    <p:restoredTop sz="65092" autoAdjust="0"/>
  </p:normalViewPr>
  <p:slideViewPr>
    <p:cSldViewPr snapToGrid="0">
      <p:cViewPr>
        <p:scale>
          <a:sx n="79" d="100"/>
          <a:sy n="79" d="100"/>
        </p:scale>
        <p:origin x="1685" y="154"/>
      </p:cViewPr>
      <p:guideLst>
        <p:guide orient="horz" pos="2160"/>
        <p:guide orient="horz" pos="3805"/>
        <p:guide orient="horz" pos="106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3154" y="67"/>
      </p:cViewPr>
      <p:guideLst>
        <p:guide orient="horz" pos="2909"/>
        <p:guide pos="2189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120E8A7-10C0-4A3F-8A5F-C23C99458661}" type="datetimeFigureOut">
              <a:rPr lang="en-US"/>
              <a:pPr>
                <a:defRPr/>
              </a:pPr>
              <a:t>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3BDA8F0-F90F-480B-81BF-DD12E634F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2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1981E3B-E2FD-4482-B46D-D6CD1BE21990}" type="datetimeFigureOut">
              <a:rPr lang="en-US"/>
              <a:pPr>
                <a:defRPr/>
              </a:pPr>
              <a:t>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0775" y="692150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58" tIns="46229" rIns="92458" bIns="4622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136"/>
            <a:ext cx="5486400" cy="4156234"/>
          </a:xfrm>
          <a:prstGeom prst="rect">
            <a:avLst/>
          </a:prstGeom>
        </p:spPr>
        <p:txBody>
          <a:bodyPr vert="horz" lIns="92458" tIns="46229" rIns="92458" bIns="4622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2FC391-0479-4A70-8AC8-8F764AAA7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793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2FC391-0479-4A70-8AC8-8F764AAA77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68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2FC391-0479-4A70-8AC8-8F764AAA773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12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84467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&lt;Title of Presentation&gt;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348409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&lt;Author Names&gt;</a:t>
            </a:r>
            <a:br>
              <a:rPr lang="en-US" dirty="0"/>
            </a:b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930275"/>
            <a:ext cx="5989637" cy="914400"/>
          </a:xfrm>
        </p:spPr>
        <p:txBody>
          <a:bodyPr/>
          <a:lstStyle>
            <a:lvl1pPr marL="0" indent="0" algn="ctr">
              <a:buNone/>
              <a:defRPr b="1"/>
            </a:lvl1pPr>
          </a:lstStyle>
          <a:p>
            <a:pPr lvl="0"/>
            <a:r>
              <a:rPr lang="en-US" dirty="0"/>
              <a:t>&lt;Session&gt;-&lt;Paper#&gt;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5" hasCustomPrompt="1"/>
          </p:nvPr>
        </p:nvSpPr>
        <p:spPr>
          <a:xfrm>
            <a:off x="1371600" y="5234609"/>
            <a:ext cx="6400800" cy="908366"/>
          </a:xfrm>
        </p:spPr>
        <p:txBody>
          <a:bodyPr/>
          <a:lstStyle>
            <a:lvl1pPr marL="0" indent="0" algn="ctr">
              <a:buNone/>
              <a:defRPr b="1"/>
            </a:lvl1pPr>
          </a:lstStyle>
          <a:p>
            <a:pPr lvl="0"/>
            <a:r>
              <a:rPr lang="en-US" dirty="0"/>
              <a:t>&lt;Affiliations&gt;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7527" y="0"/>
            <a:ext cx="7286782" cy="853440"/>
          </a:xfrm>
        </p:spPr>
        <p:txBody>
          <a:bodyPr/>
          <a:lstStyle>
            <a:lvl1pPr>
              <a:defRPr b="1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026889"/>
            <a:ext cx="8229600" cy="4959043"/>
          </a:xfrm>
        </p:spPr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547854"/>
            <a:ext cx="2133600" cy="30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DDC4E-35AB-4F0B-BAE1-7CBCE52EFA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547854"/>
            <a:ext cx="2133600" cy="30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DDC4E-35AB-4F0B-BAE1-7CBCE52EFA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547854"/>
            <a:ext cx="2133600" cy="30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DDC4E-35AB-4F0B-BAE1-7CBCE52EFA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010400" y="6547854"/>
            <a:ext cx="2133600" cy="30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DDC4E-35AB-4F0B-BAE1-7CBCE52EFA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547854"/>
            <a:ext cx="2133600" cy="30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DDC4E-35AB-4F0B-BAE1-7CBCE52EFA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547854"/>
            <a:ext cx="2133600" cy="30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DDC4E-35AB-4F0B-BAE1-7CBCE52EFA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547854"/>
            <a:ext cx="2133600" cy="30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DDC4E-35AB-4F0B-BAE1-7CBCE52EFA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ms-inner.jpg"/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930088"/>
            <a:ext cx="9144000" cy="9186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452" y="5069"/>
            <a:ext cx="7232197" cy="899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8" y="1200340"/>
            <a:ext cx="8239761" cy="48042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547854"/>
            <a:ext cx="2133600" cy="30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DDC4E-35AB-4F0B-BAE1-7CBCE52EFA7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-2" y="6582668"/>
            <a:ext cx="19757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&lt;WS/SC ID&gt;</a:t>
            </a:r>
            <a:endParaRPr lang="en-US" sz="1200" b="0" i="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F531AF5-88A7-DB41-80EE-2D9C322175D6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4953" y="-142486"/>
            <a:ext cx="1054243" cy="98047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B218263-A1D9-0445-B445-C58F9AF382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5" t="12184" r="65133" b="24791"/>
          <a:stretch/>
        </p:blipFill>
        <p:spPr>
          <a:xfrm>
            <a:off x="8343900" y="23587"/>
            <a:ext cx="484345" cy="38440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DD4EE30-C113-714D-892D-21D409C21DE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914400" cy="914400"/>
          </a:xfrm>
          <a:prstGeom prst="rect">
            <a:avLst/>
          </a:prstGeom>
        </p:spPr>
      </p:pic>
      <p:pic>
        <p:nvPicPr>
          <p:cNvPr id="7" name="Picture 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B794A4A-82CB-447F-A2B3-7FFD593E114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28" b="10421"/>
          <a:stretch/>
        </p:blipFill>
        <p:spPr>
          <a:xfrm>
            <a:off x="6629400" y="6228775"/>
            <a:ext cx="2514600" cy="29226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8" r:id="rId7"/>
    <p:sldLayoutId id="2147483679" r:id="rId8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IMS2018 Workshop &amp; Short Course Presentation Guidelines</a:t>
            </a:r>
          </a:p>
        </p:txBody>
      </p:sp>
    </p:spTree>
    <p:extLst>
      <p:ext uri="{BB962C8B-B14F-4D97-AF65-F5344CB8AC3E}">
        <p14:creationId xmlns:p14="http://schemas.microsoft.com/office/powerpoint/2010/main" val="793040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Fonts or Symbols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Watch out for:</a:t>
            </a:r>
          </a:p>
          <a:p>
            <a:pPr lvl="1"/>
            <a:r>
              <a:rPr lang="en-US" dirty="0"/>
              <a:t>Wingdings</a:t>
            </a:r>
          </a:p>
          <a:p>
            <a:pPr lvl="1"/>
            <a:r>
              <a:rPr lang="en-US" dirty="0"/>
              <a:t>MS line draw</a:t>
            </a:r>
          </a:p>
          <a:p>
            <a:pPr lvl="1"/>
            <a:r>
              <a:rPr lang="en-US" dirty="0"/>
              <a:t>Monotype sorts</a:t>
            </a:r>
          </a:p>
          <a:p>
            <a:pPr lvl="1"/>
            <a:r>
              <a:rPr lang="en-US" dirty="0"/>
              <a:t>Symbol fonts</a:t>
            </a:r>
          </a:p>
          <a:p>
            <a:pPr lvl="1"/>
            <a:r>
              <a:rPr lang="en-US" dirty="0"/>
              <a:t>Asian language fonts</a:t>
            </a:r>
          </a:p>
          <a:p>
            <a:r>
              <a:rPr lang="en-US" dirty="0"/>
              <a:t>Please embed TrueType fonts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EDDC4E-35AB-4F0B-BAE1-7CBCE52EFA7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363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Style Guidelines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targeted time for one slide is 1 to 2 minutes</a:t>
            </a:r>
          </a:p>
          <a:p>
            <a:r>
              <a:rPr lang="en-US" dirty="0"/>
              <a:t>Each slide should have a title</a:t>
            </a:r>
          </a:p>
          <a:p>
            <a:r>
              <a:rPr lang="en-US" dirty="0"/>
              <a:t>Limit  ~ 9 lines of text</a:t>
            </a:r>
          </a:p>
          <a:p>
            <a:r>
              <a:rPr lang="en-US" dirty="0"/>
              <a:t>Limit  ~ 7 words per line</a:t>
            </a:r>
          </a:p>
          <a:p>
            <a:r>
              <a:rPr lang="en-US" dirty="0"/>
              <a:t>Slides sized for </a:t>
            </a:r>
            <a:r>
              <a:rPr lang="ja-JP" altLang="en-US" dirty="0"/>
              <a:t>“</a:t>
            </a:r>
            <a:r>
              <a:rPr lang="en-US" altLang="ja-JP" dirty="0"/>
              <a:t>On Screen Show</a:t>
            </a:r>
            <a:r>
              <a:rPr lang="ja-JP" altLang="en-US" dirty="0"/>
              <a:t>”</a:t>
            </a:r>
            <a:endParaRPr lang="en-US" altLang="ja-JP" dirty="0"/>
          </a:p>
          <a:p>
            <a:pPr lvl="1"/>
            <a:r>
              <a:rPr lang="en-US" altLang="ja-JP" dirty="0"/>
              <a:t>(4:3) </a:t>
            </a:r>
            <a:r>
              <a:rPr lang="en-US" dirty="0"/>
              <a:t>Landscape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EDDC4E-35AB-4F0B-BAE1-7CBCE52EFA7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372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high contrast font colors</a:t>
            </a:r>
          </a:p>
          <a:p>
            <a:r>
              <a:rPr lang="en-US" dirty="0"/>
              <a:t>Use dark lines/text on a light background</a:t>
            </a:r>
          </a:p>
          <a:p>
            <a:pPr lvl="1"/>
            <a:r>
              <a:rPr lang="en-US" dirty="0"/>
              <a:t>Foreground:  Black, </a:t>
            </a:r>
            <a:r>
              <a:rPr lang="en-US" dirty="0">
                <a:solidFill>
                  <a:srgbClr val="0070C0"/>
                </a:solidFill>
              </a:rPr>
              <a:t>Blue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Red</a:t>
            </a:r>
          </a:p>
          <a:p>
            <a:pPr lvl="1"/>
            <a:r>
              <a:rPr lang="en-US" dirty="0"/>
              <a:t>Background:  White</a:t>
            </a:r>
          </a:p>
          <a:p>
            <a:pPr lvl="1"/>
            <a:r>
              <a:rPr lang="en-US" dirty="0"/>
              <a:t>Caution:  </a:t>
            </a:r>
            <a:r>
              <a:rPr lang="en-US" dirty="0">
                <a:solidFill>
                  <a:srgbClr val="FFFF00"/>
                </a:solidFill>
              </a:rPr>
              <a:t>yellow</a:t>
            </a:r>
            <a:r>
              <a:rPr lang="en-US" dirty="0"/>
              <a:t>,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grey</a:t>
            </a:r>
            <a:r>
              <a:rPr lang="en-US" dirty="0"/>
              <a:t> or </a:t>
            </a:r>
            <a:r>
              <a:rPr lang="en-US" dirty="0">
                <a:solidFill>
                  <a:srgbClr val="00FFFF"/>
                </a:solidFill>
                <a:ea typeface="ＭＳ Ｐゴシック" pitchFamily="34" charset="-128"/>
              </a:rPr>
              <a:t>cyan</a:t>
            </a:r>
            <a:r>
              <a:rPr lang="en-US" dirty="0"/>
              <a:t> lettering and lines may be unreadable when projected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EDDC4E-35AB-4F0B-BAE1-7CBCE52EFA7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429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 Speed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Slides should display without delay</a:t>
            </a:r>
          </a:p>
          <a:p>
            <a:r>
              <a:rPr lang="en-US" dirty="0"/>
              <a:t>Do not distract the audience with </a:t>
            </a:r>
            <a:br>
              <a:rPr lang="en-US" dirty="0"/>
            </a:br>
            <a:r>
              <a:rPr lang="en-US" dirty="0"/>
              <a:t>any transition effects</a:t>
            </a:r>
          </a:p>
          <a:p>
            <a:r>
              <a:rPr lang="en-US" dirty="0"/>
              <a:t>Avoid the use of slow graphics, fonts, and special effects</a:t>
            </a:r>
          </a:p>
          <a:p>
            <a:r>
              <a:rPr lang="en-US" dirty="0"/>
              <a:t>Do not use sound effects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EDDC4E-35AB-4F0B-BAE1-7CBCE52EFA7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247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diagrams </a:t>
            </a:r>
          </a:p>
          <a:p>
            <a:pPr lvl="1"/>
            <a:r>
              <a:rPr lang="en-US" dirty="0"/>
              <a:t>Simple</a:t>
            </a:r>
          </a:p>
          <a:p>
            <a:pPr lvl="1"/>
            <a:r>
              <a:rPr lang="en-US" dirty="0"/>
              <a:t>Easy to view</a:t>
            </a:r>
          </a:p>
          <a:p>
            <a:r>
              <a:rPr lang="en-US" dirty="0"/>
              <a:t>Make all texts readable by using large fonts</a:t>
            </a:r>
          </a:p>
          <a:p>
            <a:r>
              <a:rPr lang="en-US" dirty="0"/>
              <a:t>Use all the available space </a:t>
            </a:r>
          </a:p>
          <a:p>
            <a:r>
              <a:rPr lang="en-US" dirty="0"/>
              <a:t>Do not use borders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EDDC4E-35AB-4F0B-BAE1-7CBCE52EFA7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175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graphs and avoid tables if possible</a:t>
            </a:r>
          </a:p>
          <a:p>
            <a:r>
              <a:rPr lang="en-US" dirty="0"/>
              <a:t>Keep graphs simple</a:t>
            </a:r>
          </a:p>
          <a:p>
            <a:r>
              <a:rPr lang="en-US" dirty="0"/>
              <a:t>Eliminate or subdue distracting grid lines</a:t>
            </a:r>
          </a:p>
          <a:p>
            <a:r>
              <a:rPr lang="en-US" dirty="0"/>
              <a:t>Use large font sizes including axes labels</a:t>
            </a:r>
          </a:p>
          <a:p>
            <a:r>
              <a:rPr lang="en-US" dirty="0"/>
              <a:t>You do not need to apologize for presenting an </a:t>
            </a:r>
            <a:r>
              <a:rPr lang="ja-JP" altLang="en-US" dirty="0"/>
              <a:t>“</a:t>
            </a:r>
            <a:r>
              <a:rPr lang="en-US" altLang="ja-JP" dirty="0"/>
              <a:t>eye chart</a:t>
            </a:r>
            <a:r>
              <a:rPr lang="ja-JP" altLang="en-US" dirty="0"/>
              <a:t>”</a:t>
            </a:r>
            <a:r>
              <a:rPr lang="en-US" altLang="ja-JP" dirty="0"/>
              <a:t> if you do not present one.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EDDC4E-35AB-4F0B-BAE1-7CBCE52EFA7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055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8863" y="1975303"/>
            <a:ext cx="7772400" cy="1470025"/>
          </a:xfrm>
        </p:spPr>
        <p:txBody>
          <a:bodyPr>
            <a:noAutofit/>
          </a:bodyPr>
          <a:lstStyle/>
          <a:p>
            <a:r>
              <a:rPr lang="en-US" dirty="0"/>
              <a:t>5G mm-Wave Power Amplifiers, Transmitters, Beamforming Techniques and Massive MIMO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3886200"/>
            <a:ext cx="6936377" cy="1348409"/>
          </a:xfrm>
        </p:spPr>
        <p:txBody>
          <a:bodyPr>
            <a:normAutofit/>
          </a:bodyPr>
          <a:lstStyle/>
          <a:p>
            <a:r>
              <a:rPr lang="en-US" baseline="30000" dirty="0"/>
              <a:t>1</a:t>
            </a:r>
            <a:r>
              <a:rPr lang="en-US" dirty="0"/>
              <a:t> Patrick </a:t>
            </a:r>
            <a:r>
              <a:rPr lang="en-US" dirty="0" err="1"/>
              <a:t>Reynaert</a:t>
            </a:r>
            <a:r>
              <a:rPr lang="en-US" dirty="0"/>
              <a:t>, </a:t>
            </a:r>
            <a:r>
              <a:rPr lang="en-US" baseline="30000" dirty="0"/>
              <a:t>2</a:t>
            </a:r>
            <a:r>
              <a:rPr lang="en-US" dirty="0"/>
              <a:t>Leon van den </a:t>
            </a:r>
            <a:r>
              <a:rPr lang="en-US" dirty="0" err="1"/>
              <a:t>Oever</a:t>
            </a:r>
            <a:r>
              <a:rPr lang="en-US" dirty="0"/>
              <a:t>, and </a:t>
            </a:r>
            <a:r>
              <a:rPr lang="en-US" baseline="30000" dirty="0"/>
              <a:t>3</a:t>
            </a:r>
            <a:r>
              <a:rPr lang="en-US" dirty="0"/>
              <a:t>Ping </a:t>
            </a:r>
            <a:r>
              <a:rPr lang="en-US" dirty="0" err="1"/>
              <a:t>Gui</a:t>
            </a:r>
            <a:r>
              <a:rPr lang="en-US" dirty="0"/>
              <a:t>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WSC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lang="en-US" sz="2000" baseline="30000" dirty="0"/>
              <a:t>1</a:t>
            </a:r>
            <a:r>
              <a:rPr lang="en-US" sz="2000" dirty="0"/>
              <a:t>KU Leuven, </a:t>
            </a:r>
            <a:r>
              <a:rPr lang="en-US" sz="2000" baseline="30000" dirty="0"/>
              <a:t>2</a:t>
            </a:r>
            <a:r>
              <a:rPr lang="en-US" sz="2000" dirty="0"/>
              <a:t> Qualcomm, </a:t>
            </a:r>
            <a:r>
              <a:rPr lang="en-US" sz="2000" baseline="30000" dirty="0"/>
              <a:t>3</a:t>
            </a:r>
            <a:r>
              <a:rPr lang="en-US" sz="2000" dirty="0"/>
              <a:t>SMU university</a:t>
            </a:r>
          </a:p>
        </p:txBody>
      </p:sp>
      <p:sp>
        <p:nvSpPr>
          <p:cNvPr id="6" name="TextBox 5"/>
          <p:cNvSpPr txBox="1"/>
          <p:nvPr/>
        </p:nvSpPr>
        <p:spPr>
          <a:xfrm rot="1995512">
            <a:off x="5447520" y="794059"/>
            <a:ext cx="14502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Example</a:t>
            </a:r>
          </a:p>
        </p:txBody>
      </p:sp>
      <p:sp>
        <p:nvSpPr>
          <p:cNvPr id="13" name="Rectangle 12"/>
          <p:cNvSpPr/>
          <p:nvPr/>
        </p:nvSpPr>
        <p:spPr>
          <a:xfrm rot="20799073">
            <a:off x="237277" y="745609"/>
            <a:ext cx="4788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Affiliation logos allowed only on title slide</a:t>
            </a:r>
          </a:p>
        </p:txBody>
      </p:sp>
    </p:spTree>
    <p:extLst>
      <p:ext uri="{BB962C8B-B14F-4D97-AF65-F5344CB8AC3E}">
        <p14:creationId xmlns:p14="http://schemas.microsoft.com/office/powerpoint/2010/main" val="1869250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/>
              <a:t>Wave Beamforming: System </a:t>
            </a:r>
            <a:r>
              <a:rPr lang="en-US" dirty="0" err="1"/>
              <a:t>Devel</a:t>
            </a:r>
            <a:r>
              <a:rPr lang="en-US" dirty="0"/>
              <a:t> Challenges and Implications for RF Design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aseline="30000" dirty="0"/>
              <a:t>1</a:t>
            </a:r>
            <a:r>
              <a:rPr lang="en-US" dirty="0"/>
              <a:t>Vasanthan </a:t>
            </a:r>
            <a:r>
              <a:rPr lang="en-US" dirty="0" err="1"/>
              <a:t>Raghavan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WSC-1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lang="en-US" sz="2000" baseline="30000" dirty="0"/>
              <a:t>1</a:t>
            </a:r>
            <a:r>
              <a:rPr lang="en-US" sz="2000" dirty="0"/>
              <a:t>Qualcomm</a:t>
            </a:r>
          </a:p>
        </p:txBody>
      </p:sp>
      <p:sp>
        <p:nvSpPr>
          <p:cNvPr id="6" name="TextBox 5"/>
          <p:cNvSpPr txBox="1"/>
          <p:nvPr/>
        </p:nvSpPr>
        <p:spPr>
          <a:xfrm rot="1995512">
            <a:off x="5447520" y="794059"/>
            <a:ext cx="14502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Example</a:t>
            </a:r>
          </a:p>
        </p:txBody>
      </p:sp>
      <p:sp>
        <p:nvSpPr>
          <p:cNvPr id="13" name="Rectangle 12"/>
          <p:cNvSpPr/>
          <p:nvPr/>
        </p:nvSpPr>
        <p:spPr>
          <a:xfrm rot="20799073">
            <a:off x="237277" y="745609"/>
            <a:ext cx="4788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Affiliation logos allowed only on title slide</a:t>
            </a:r>
          </a:p>
        </p:txBody>
      </p:sp>
    </p:spTree>
    <p:extLst>
      <p:ext uri="{BB962C8B-B14F-4D97-AF65-F5344CB8AC3E}">
        <p14:creationId xmlns:p14="http://schemas.microsoft.com/office/powerpoint/2010/main" val="955889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Purpose of this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presentation contains recommended guidelines for electronic slide preparation and provides an electronic template</a:t>
            </a:r>
          </a:p>
          <a:p>
            <a:r>
              <a:rPr lang="en-US" dirty="0"/>
              <a:t>The file you are reading has settings, colors, and fonts that make it easy to read</a:t>
            </a:r>
          </a:p>
          <a:p>
            <a:r>
              <a:rPr lang="en-US" dirty="0"/>
              <a:t>You may edit this file and replace our slides with your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EDDC4E-35AB-4F0B-BAE1-7CBCE52EFA7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502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EDDC4E-35AB-4F0B-BAE1-7CBCE52EFA7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/>
              <a:t>Use the provided templates and recommended fonts and sizes</a:t>
            </a:r>
          </a:p>
        </p:txBody>
      </p:sp>
      <p:pic>
        <p:nvPicPr>
          <p:cNvPr id="14" name="Content Placeholder 4"/>
          <p:cNvPicPr>
            <a:picLocks noGrp="1" noChangeAspect="1"/>
          </p:cNvPicPr>
          <p:nvPr>
            <p:ph idx="4294967295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40921" y="2624276"/>
            <a:ext cx="4997113" cy="3501887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2663687" y="2749826"/>
            <a:ext cx="549965" cy="8348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>
          <a:xfrm flipH="1">
            <a:off x="3114260" y="2643477"/>
            <a:ext cx="815009" cy="46083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2657061" y="3385930"/>
            <a:ext cx="1987826" cy="17757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cxnSpLocks/>
          </p:cNvCxnSpPr>
          <p:nvPr/>
        </p:nvCxnSpPr>
        <p:spPr>
          <a:xfrm flipH="1">
            <a:off x="3650974" y="2749826"/>
            <a:ext cx="285444" cy="99058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210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 the Slide Master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Edit the slide master to list your WS/SC ID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For example </a:t>
            </a:r>
            <a:r>
              <a:rPr lang="en-US" dirty="0">
                <a:solidFill>
                  <a:srgbClr val="FF0000"/>
                </a:solidFill>
              </a:rPr>
              <a:t>WSC-1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EDDC4E-35AB-4F0B-BAE1-7CBCE52EFA7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-2" y="6582668"/>
            <a:ext cx="197575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WSC-1</a:t>
            </a:r>
            <a:endParaRPr lang="en-US" sz="1200" b="0" i="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6" name="Straight Arrow Connector 5"/>
          <p:cNvCxnSpPr>
            <a:cxnSpLocks/>
          </p:cNvCxnSpPr>
          <p:nvPr/>
        </p:nvCxnSpPr>
        <p:spPr>
          <a:xfrm flipH="1">
            <a:off x="596349" y="5649644"/>
            <a:ext cx="2462538" cy="101354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89043" y="2427271"/>
            <a:ext cx="5565913" cy="2597427"/>
          </a:xfrm>
          <a:prstGeom prst="rect">
            <a:avLst/>
          </a:prstGeom>
        </p:spPr>
      </p:pic>
      <p:cxnSp>
        <p:nvCxnSpPr>
          <p:cNvPr id="14" name="Straight Arrow Connector 13"/>
          <p:cNvCxnSpPr>
            <a:cxnSpLocks/>
          </p:cNvCxnSpPr>
          <p:nvPr/>
        </p:nvCxnSpPr>
        <p:spPr>
          <a:xfrm flipH="1">
            <a:off x="4081672" y="2069857"/>
            <a:ext cx="655982" cy="49529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cxnSpLocks/>
          </p:cNvCxnSpPr>
          <p:nvPr/>
        </p:nvCxnSpPr>
        <p:spPr>
          <a:xfrm flipH="1">
            <a:off x="2100472" y="2142350"/>
            <a:ext cx="2471528" cy="59765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730488" y="2427271"/>
            <a:ext cx="549965" cy="31273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789044" y="2632680"/>
            <a:ext cx="443948" cy="62110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73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 not delete slide #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The slide # is aligned to the bottom right of the slide</a:t>
            </a:r>
          </a:p>
          <a:p>
            <a:r>
              <a:rPr lang="en-US"/>
              <a:t>Slide numbers help guests refer to them later</a:t>
            </a:r>
          </a:p>
          <a:p>
            <a:r>
              <a:rPr lang="en-US"/>
              <a:t>Insert slide # if they get deleted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EDDC4E-35AB-4F0B-BAE1-7CBCE52EFA76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64973" y="4459356"/>
            <a:ext cx="5645427" cy="1424609"/>
          </a:xfrm>
          <a:prstGeom prst="rect">
            <a:avLst/>
          </a:prstGeom>
        </p:spPr>
      </p:pic>
      <p:cxnSp>
        <p:nvCxnSpPr>
          <p:cNvPr id="6" name="Straight Arrow Connector 5"/>
          <p:cNvCxnSpPr>
            <a:cxnSpLocks/>
          </p:cNvCxnSpPr>
          <p:nvPr/>
        </p:nvCxnSpPr>
        <p:spPr>
          <a:xfrm>
            <a:off x="6410742" y="4276794"/>
            <a:ext cx="298174" cy="39233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cxnSpLocks/>
          </p:cNvCxnSpPr>
          <p:nvPr/>
        </p:nvCxnSpPr>
        <p:spPr>
          <a:xfrm flipH="1">
            <a:off x="1934816" y="4283419"/>
            <a:ext cx="4320210" cy="31508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6606209" y="4719212"/>
            <a:ext cx="324678" cy="51815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490868" y="4525617"/>
            <a:ext cx="443948" cy="19359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95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Presentation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Title slide </a:t>
            </a:r>
          </a:p>
          <a:p>
            <a:r>
              <a:rPr lang="en-US" dirty="0"/>
              <a:t>Outline slide of your talk</a:t>
            </a:r>
          </a:p>
          <a:p>
            <a:r>
              <a:rPr lang="en-US" dirty="0"/>
              <a:t>Introduction / Motivation / Problem or Challenge</a:t>
            </a:r>
          </a:p>
          <a:p>
            <a:r>
              <a:rPr lang="en-US" dirty="0"/>
              <a:t>Details of work</a:t>
            </a:r>
          </a:p>
          <a:p>
            <a:r>
              <a:rPr lang="en-US" dirty="0"/>
              <a:t>State how your results compare to other reported work</a:t>
            </a:r>
          </a:p>
          <a:p>
            <a:r>
              <a:rPr lang="en-US" dirty="0"/>
              <a:t>Conclusion slide</a:t>
            </a:r>
          </a:p>
          <a:p>
            <a:r>
              <a:rPr lang="en-US" dirty="0"/>
              <a:t>Backup slides if desired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EDDC4E-35AB-4F0B-BAE1-7CBCE52EFA7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484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Style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short phrases, not long sentences</a:t>
            </a:r>
          </a:p>
          <a:p>
            <a:r>
              <a:rPr lang="en-US" dirty="0"/>
              <a:t>Use Arial (or similar) sans serif font</a:t>
            </a:r>
          </a:p>
          <a:p>
            <a:pPr marL="457200" lvl="1" indent="0" fontAlgn="base"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/>
            </a:pPr>
            <a:r>
              <a:rPr lang="en-US" sz="2400" dirty="0">
                <a:solidFill>
                  <a:prstClr val="black"/>
                </a:solidFill>
                <a:latin typeface="Helvetica" pitchFamily="34" charset="0"/>
                <a:cs typeface="Arial" charset="0"/>
              </a:rPr>
              <a:t>This line uses Helvetica 24 </a:t>
            </a:r>
            <a:r>
              <a:rPr lang="en-US" sz="2400" dirty="0" err="1">
                <a:solidFill>
                  <a:prstClr val="black"/>
                </a:solidFill>
                <a:latin typeface="Helvetica" pitchFamily="34" charset="0"/>
                <a:cs typeface="Arial" charset="0"/>
              </a:rPr>
              <a:t>pt</a:t>
            </a:r>
            <a:endParaRPr lang="en-US" sz="2400" strike="sngStrike" dirty="0">
              <a:solidFill>
                <a:srgbClr val="FF0000"/>
              </a:solidFill>
              <a:latin typeface="Helvetica" pitchFamily="34" charset="0"/>
              <a:cs typeface="Arial" charset="0"/>
            </a:endParaRPr>
          </a:p>
          <a:p>
            <a:pPr marL="457200" lvl="1" indent="0" fontAlgn="base"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/>
            </a:pPr>
            <a:r>
              <a:rPr lang="en-US" sz="2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This is Calibri 24 </a:t>
            </a:r>
            <a:r>
              <a:rPr lang="en-US" sz="2400" dirty="0" err="1">
                <a:solidFill>
                  <a:prstClr val="black"/>
                </a:solidFill>
                <a:latin typeface="Calibri" pitchFamily="34" charset="0"/>
                <a:cs typeface="Arial" charset="0"/>
              </a:rPr>
              <a:t>pt</a:t>
            </a:r>
            <a:endParaRPr lang="en-US" sz="2400" strike="sngStrike" dirty="0">
              <a:solidFill>
                <a:srgbClr val="FF0000"/>
              </a:solidFill>
              <a:latin typeface="Calibri" pitchFamily="34" charset="0"/>
              <a:cs typeface="Arial" charset="0"/>
            </a:endParaRPr>
          </a:p>
          <a:p>
            <a:pPr marL="457200" lvl="1" indent="0" fontAlgn="base"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/>
            </a:pP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The rest 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Arial" charset="0"/>
              </a:rPr>
              <a:t>of</a:t>
            </a: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 the document uses Franklin Gothic Book</a:t>
            </a:r>
            <a:endParaRPr lang="en-US" sz="2400" strike="sngStrike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lnSpc>
                <a:spcPct val="115000"/>
              </a:lnSpc>
              <a:defRPr/>
            </a:pPr>
            <a:r>
              <a:rPr lang="en-US" dirty="0"/>
              <a:t>28 Point or larger for titles</a:t>
            </a:r>
            <a:endParaRPr lang="en-US" i="1" dirty="0"/>
          </a:p>
          <a:p>
            <a:pPr>
              <a:lnSpc>
                <a:spcPct val="115000"/>
              </a:lnSpc>
              <a:defRPr/>
            </a:pPr>
            <a:r>
              <a:rPr lang="en-US" sz="1600" dirty="0"/>
              <a:t>This font is 16 pt.  If you use fonts that are smaller than 18 </a:t>
            </a:r>
            <a:r>
              <a:rPr lang="en-US" sz="1600" dirty="0" err="1"/>
              <a:t>pt</a:t>
            </a:r>
            <a:r>
              <a:rPr lang="en-US" sz="1600" dirty="0"/>
              <a:t>, people in the back of the room may not be able to read your slide.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EDDC4E-35AB-4F0B-BAE1-7CBCE52EFA7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14667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14634</TotalTime>
  <Words>498</Words>
  <Application>Microsoft Office PowerPoint</Application>
  <PresentationFormat>On-screen Show (4:3)</PresentationFormat>
  <Paragraphs>101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ＭＳ Ｐゴシック</vt:lpstr>
      <vt:lpstr>Arial</vt:lpstr>
      <vt:lpstr>Calibri</vt:lpstr>
      <vt:lpstr>Franklin Gothic Book</vt:lpstr>
      <vt:lpstr>Helvetica</vt:lpstr>
      <vt:lpstr>Custom Design</vt:lpstr>
      <vt:lpstr>IMS2018 Workshop &amp; Short Course Presentation Guidelines</vt:lpstr>
      <vt:lpstr>5G mm-Wave Power Amplifiers, Transmitters, Beamforming Techniques and Massive MIMO</vt:lpstr>
      <vt:lpstr>Wave Beamforming: System Devel Challenges and Implications for RF Design </vt:lpstr>
      <vt:lpstr>Purpose of this Presentation</vt:lpstr>
      <vt:lpstr>How to Use</vt:lpstr>
      <vt:lpstr>Edit the Slide Master</vt:lpstr>
      <vt:lpstr>Do not delete slide #</vt:lpstr>
      <vt:lpstr>Typical Presentation Flow</vt:lpstr>
      <vt:lpstr>Style Guidelines</vt:lpstr>
      <vt:lpstr>Special Fonts or Symbols</vt:lpstr>
      <vt:lpstr>Style Guidelines (Cont.)</vt:lpstr>
      <vt:lpstr>Contrast</vt:lpstr>
      <vt:lpstr>Display Speed</vt:lpstr>
      <vt:lpstr>Diagrams</vt:lpstr>
      <vt:lpstr>Graphs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sleistner</dc:creator>
  <cp:lastModifiedBy>Sridhar</cp:lastModifiedBy>
  <cp:revision>574</cp:revision>
  <cp:lastPrinted>2015-10-12T17:01:40Z</cp:lastPrinted>
  <dcterms:created xsi:type="dcterms:W3CDTF">2011-11-17T21:50:28Z</dcterms:created>
  <dcterms:modified xsi:type="dcterms:W3CDTF">2018-01-28T16:35:27Z</dcterms:modified>
</cp:coreProperties>
</file>